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0"/>
  </p:notesMasterIdLst>
  <p:sldIdLst>
    <p:sldId id="256" r:id="rId2"/>
    <p:sldId id="257" r:id="rId3"/>
    <p:sldId id="293" r:id="rId4"/>
    <p:sldId id="258" r:id="rId5"/>
    <p:sldId id="285" r:id="rId6"/>
    <p:sldId id="287" r:id="rId7"/>
    <p:sldId id="294" r:id="rId8"/>
    <p:sldId id="265" r:id="rId9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11124" userDrawn="1">
          <p15:clr>
            <a:srgbClr val="A4A3A4"/>
          </p15:clr>
        </p15:guide>
        <p15:guide id="3" orient="horz" pos="6344" userDrawn="1">
          <p15:clr>
            <a:srgbClr val="A4A3A4"/>
          </p15:clr>
        </p15:guide>
        <p15:guide id="4" pos="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00"/>
    <a:srgbClr val="E3B525"/>
    <a:srgbClr val="009EF3"/>
    <a:srgbClr val="FFA1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>
      <p:cViewPr varScale="1">
        <p:scale>
          <a:sx n="44" d="100"/>
          <a:sy n="44" d="100"/>
        </p:scale>
        <p:origin x="720" y="66"/>
      </p:cViewPr>
      <p:guideLst>
        <p:guide orient="horz" pos="344"/>
        <p:guide pos="11124"/>
        <p:guide orient="horz" pos="6344"/>
        <p:guide pos="6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11.09.2021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17/06/relationships/model3d" Target="../media/model3d1.glb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k12.org/section/Magnetic-Fields-Physics-Intermediate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nline.lifeliqe.com/app/scene/p_zver_pelika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k12.org/section/Magnetic-Fields/" TargetMode="External"/><Relationship Id="rId2" Type="http://schemas.openxmlformats.org/officeDocument/2006/relationships/hyperlink" Target="https://www.youtube.com/watch?v=h5oXWtSMHzw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://www.ck12.org/saythanks" TargetMode="External"/><Relationship Id="rId4" Type="http://schemas.openxmlformats.org/officeDocument/2006/relationships/hyperlink" Target="http://creativecommons.org/licenses/by-nc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NU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0F95502-65C6-482A-9B40-DDCB8DAA9D75}"/>
              </a:ext>
            </a:extLst>
          </p:cNvPr>
          <p:cNvGrpSpPr/>
          <p:nvPr/>
        </p:nvGrpSpPr>
        <p:grpSpPr>
          <a:xfrm>
            <a:off x="0" y="0"/>
            <a:ext cx="19010313" cy="1112119"/>
            <a:chOff x="-324644" y="2222500"/>
            <a:chExt cx="22261685" cy="1302327"/>
          </a:xfrm>
        </p:grpSpPr>
        <p:sp>
          <p:nvSpPr>
            <p:cNvPr id="2" name="object 2"/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" name="object 3"/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708B453-DDCE-42C1-9AB9-A8D5DDCA46AD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7D360C87-DA57-4F00-96B5-35199AD11657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8183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cs-CZ" sz="3200" spc="-10" dirty="0">
                <a:solidFill>
                  <a:srgbClr val="FFFFFF"/>
                </a:solidFill>
                <a:cs typeface="Source Sans Pro Light"/>
              </a:rPr>
              <a:t>60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57558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95300">
              <a:spcBef>
                <a:spcPts val="690"/>
              </a:spcBef>
            </a:pPr>
            <a:r>
              <a:rPr lang="cs-CZ" sz="3200" spc="-10" dirty="0" err="1">
                <a:solidFill>
                  <a:srgbClr val="FFFFFF"/>
                </a:solidFill>
                <a:cs typeface="Source Sans Pro Light"/>
              </a:rPr>
              <a:t>High</a:t>
            </a:r>
            <a:r>
              <a:rPr sz="3200" spc="-1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School</a:t>
            </a:r>
            <a:endParaRPr sz="3200" dirty="0">
              <a:cs typeface="Source Sans Pr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86758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06400">
              <a:spcBef>
                <a:spcPts val="690"/>
              </a:spcBef>
            </a:pPr>
            <a:r>
              <a:rPr sz="3200" spc="-5" dirty="0">
                <a:solidFill>
                  <a:srgbClr val="FFFFFF"/>
                </a:solidFill>
                <a:cs typeface="Source Sans Pro Light"/>
              </a:rPr>
              <a:t>Grade: </a:t>
            </a:r>
            <a:r>
              <a:rPr lang="cs-CZ" sz="3200" spc="-5" dirty="0">
                <a:solidFill>
                  <a:srgbClr val="FFFFFF"/>
                </a:solidFill>
                <a:cs typeface="Source Sans Pro Light"/>
              </a:rPr>
              <a:t>11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898900"/>
            <a:ext cx="19010313" cy="694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4666456" y="2146300"/>
            <a:ext cx="9677400" cy="2241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cs-CZ" sz="7200" spc="-5" dirty="0" err="1">
                <a:solidFill>
                  <a:srgbClr val="00318B"/>
                </a:solidFill>
                <a:cs typeface="Source Sans Pro"/>
              </a:rPr>
              <a:t>Magnetism</a:t>
            </a:r>
            <a:r>
              <a:rPr lang="cs-CZ" sz="7200" spc="-5" dirty="0">
                <a:solidFill>
                  <a:srgbClr val="00318B"/>
                </a:solidFill>
                <a:cs typeface="Source Sans Pro"/>
              </a:rPr>
              <a:t>:</a:t>
            </a:r>
          </a:p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cs-CZ" sz="7200" spc="-5" dirty="0" err="1">
                <a:solidFill>
                  <a:srgbClr val="00318B"/>
                </a:solidFill>
                <a:cs typeface="Source Sans Pro"/>
              </a:rPr>
              <a:t>Magnetic</a:t>
            </a:r>
            <a:r>
              <a:rPr lang="cs-CZ" sz="7200" spc="-5" dirty="0">
                <a:solidFill>
                  <a:srgbClr val="00318B"/>
                </a:solidFill>
                <a:cs typeface="Source Sans Pro"/>
              </a:rPr>
              <a:t> </a:t>
            </a:r>
            <a:r>
              <a:rPr lang="cs-CZ" sz="7200" spc="-5" dirty="0" err="1">
                <a:solidFill>
                  <a:srgbClr val="00318B"/>
                </a:solidFill>
                <a:cs typeface="Source Sans Pro"/>
              </a:rPr>
              <a:t>Fields</a:t>
            </a:r>
            <a:endParaRPr lang="cs-CZ" sz="7200" dirty="0">
              <a:cs typeface="Source Sans Pro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5695156" y="4127500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5560970" y="4489723"/>
            <a:ext cx="788837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 marR="5080" indent="-133985" algn="ctr">
              <a:lnSpc>
                <a:spcPct val="100000"/>
              </a:lnSpc>
              <a:spcBef>
                <a:spcPts val="100"/>
              </a:spcBef>
            </a:pPr>
            <a:r>
              <a:rPr lang="cs-CZ" sz="4800" spc="-5" dirty="0" err="1">
                <a:solidFill>
                  <a:srgbClr val="00A0EF"/>
                </a:solidFill>
                <a:cs typeface="Source Sans Pro Light"/>
              </a:rPr>
              <a:t>Author</a:t>
            </a:r>
            <a:r>
              <a:rPr lang="cs-CZ" sz="4800" spc="-5" dirty="0">
                <a:solidFill>
                  <a:srgbClr val="00A0EF"/>
                </a:solidFill>
                <a:cs typeface="Source Sans Pro Light"/>
              </a:rPr>
              <a:t>: Michael </a:t>
            </a:r>
            <a:r>
              <a:rPr lang="cs-CZ" sz="4800" spc="-5" dirty="0" err="1">
                <a:solidFill>
                  <a:srgbClr val="00A0EF"/>
                </a:solidFill>
                <a:cs typeface="Source Sans Pro Light"/>
              </a:rPr>
              <a:t>Carter</a:t>
            </a:r>
            <a:endParaRPr lang="en-US" sz="4800" dirty="0">
              <a:cs typeface="Source Sans Pro Ligh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56CA5EA-8906-472F-B33D-C56FC0D2F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156" y="9418951"/>
            <a:ext cx="3162300" cy="118554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F16097EC-21D8-45B2-AB7F-6324135BB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8223730"/>
                  </p:ext>
                </p:extLst>
              </p:nvPr>
            </p:nvGraphicFramePr>
            <p:xfrm>
              <a:off x="6223320" y="5579093"/>
              <a:ext cx="6639872" cy="361557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639872" cy="3615575"/>
                    </a:xfrm>
                    <a:prstGeom prst="rect">
                      <a:avLst/>
                    </a:prstGeom>
                  </am3d:spPr>
                  <am3d:camera>
                    <am3d:pos x="0" y="0" z="56111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7" d="1000000"/>
                    <am3d:preTrans dx="5292521" dy="0" dz="-63465"/>
                    <am3d:scale>
                      <am3d:sx n="1000000" d="1000000"/>
                      <am3d:sy n="1000000" d="1000000"/>
                      <am3d:sz n="1000000" d="1000000"/>
                    </am3d:scale>
                    <am3d:rot ax="3349469" ay="569064" az="81846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4490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F16097EC-21D8-45B2-AB7F-6324135BB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23320" y="5579093"/>
                <a:ext cx="6639872" cy="3615575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E5BDB3A-2080-4BD9-B0FA-CF320DCCC15A}"/>
              </a:ext>
            </a:extLst>
          </p:cNvPr>
          <p:cNvSpPr/>
          <p:nvPr/>
        </p:nvSpPr>
        <p:spPr>
          <a:xfrm>
            <a:off x="12172156" y="8740858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Click on the model to interact</a:t>
            </a:r>
            <a:endParaRPr lang="cs-CZ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0AC73C5-368A-4992-917B-0C0A1838E3CA}"/>
              </a:ext>
            </a:extLst>
          </p:cNvPr>
          <p:cNvGrpSpPr/>
          <p:nvPr/>
        </p:nvGrpSpPr>
        <p:grpSpPr>
          <a:xfrm>
            <a:off x="-5059" y="3416573"/>
            <a:ext cx="4800599" cy="828000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52033DA7-B496-435D-A3DB-E45BD45E4B7C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">
              <a:extLst>
                <a:ext uri="{FF2B5EF4-FFF2-40B4-BE49-F238E27FC236}">
                  <a16:creationId xmlns:a16="http://schemas.microsoft.com/office/drawing/2014/main" id="{892C04EB-8963-4611-98BC-C2BD5AD407A8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1550" y="1689100"/>
            <a:ext cx="17220406" cy="112594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Magnets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are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common items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in our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daily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lives.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Playing around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with some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magnets,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we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can 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see some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basic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features:</a:t>
            </a:r>
            <a:endParaRPr lang="en-US" dirty="0">
              <a:cs typeface="Source Sans Pro Light"/>
            </a:endParaRPr>
          </a:p>
          <a:p>
            <a:pPr marL="127635" indent="-114935">
              <a:lnSpc>
                <a:spcPct val="100000"/>
              </a:lnSpc>
              <a:spcBef>
                <a:spcPts val="65"/>
              </a:spcBef>
              <a:buChar char="•"/>
              <a:tabLst>
                <a:tab pos="128270" algn="l"/>
              </a:tabLst>
            </a:pP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Magnets exert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force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on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each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other,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well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on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certain</a:t>
            </a:r>
            <a:r>
              <a:rPr lang="en-US" spc="5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metals.</a:t>
            </a:r>
            <a:endParaRPr lang="en-US" dirty="0">
              <a:cs typeface="Source Sans Pro Light"/>
            </a:endParaRPr>
          </a:p>
          <a:p>
            <a:pPr marL="127635" indent="-114935">
              <a:lnSpc>
                <a:spcPct val="100000"/>
              </a:lnSpc>
              <a:buChar char="•"/>
              <a:tabLst>
                <a:tab pos="128270" algn="l"/>
              </a:tabLst>
            </a:pPr>
            <a:r>
              <a:rPr lang="en-US" dirty="0">
                <a:solidFill>
                  <a:srgbClr val="231F20"/>
                </a:solidFill>
                <a:cs typeface="Source Sans Pro Light"/>
              </a:rPr>
              <a:t>This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force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strongest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when they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are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touching, but also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acts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at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</a:t>
            </a:r>
            <a:r>
              <a:rPr lang="en-US" spc="7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distance.</a:t>
            </a:r>
            <a:endParaRPr lang="en-US" dirty="0">
              <a:cs typeface="Source Sans Pro Light"/>
            </a:endParaRPr>
          </a:p>
          <a:p>
            <a:pPr marL="127635" indent="-114935">
              <a:lnSpc>
                <a:spcPct val="100000"/>
              </a:lnSpc>
              <a:buChar char="•"/>
              <a:tabLst>
                <a:tab pos="128270" algn="l"/>
              </a:tabLst>
            </a:pP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Magnets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can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either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attract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or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repel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each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other,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depending on how they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are</a:t>
            </a:r>
            <a:r>
              <a:rPr lang="en-US" spc="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held.</a:t>
            </a:r>
            <a:endParaRPr lang="en-US" dirty="0">
              <a:cs typeface="Source Sans Pro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1550" y="4530680"/>
            <a:ext cx="9143206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635" indent="-114935">
              <a:lnSpc>
                <a:spcPct val="100000"/>
              </a:lnSpc>
              <a:spcBef>
                <a:spcPts val="100"/>
              </a:spcBef>
              <a:buChar char="•"/>
              <a:tabLst>
                <a:tab pos="128270" algn="l"/>
              </a:tabLst>
            </a:pPr>
            <a:r>
              <a:rPr lang="en-US" dirty="0">
                <a:solidFill>
                  <a:srgbClr val="231F20"/>
                </a:solidFill>
                <a:cs typeface="Source Sans Pro Light"/>
              </a:rPr>
              <a:t>Know how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to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determine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direction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permanent magnetic</a:t>
            </a:r>
            <a:r>
              <a:rPr lang="en-US" spc="3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field.</a:t>
            </a:r>
            <a:endParaRPr lang="en-US" dirty="0">
              <a:cs typeface="Source Sans Pro Light"/>
            </a:endParaRPr>
          </a:p>
          <a:p>
            <a:pPr marL="127635" indent="-114935">
              <a:lnSpc>
                <a:spcPct val="100000"/>
              </a:lnSpc>
              <a:buChar char="•"/>
              <a:tabLst>
                <a:tab pos="128270" algn="l"/>
              </a:tabLst>
            </a:pPr>
            <a:r>
              <a:rPr lang="en-US" dirty="0">
                <a:solidFill>
                  <a:srgbClr val="231F20"/>
                </a:solidFill>
                <a:cs typeface="Source Sans Pro Light"/>
              </a:rPr>
              <a:t>Know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that a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current-carrying wire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creates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magnetic</a:t>
            </a:r>
            <a:r>
              <a:rPr lang="en-US" spc="5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field.</a:t>
            </a:r>
            <a:endParaRPr lang="en-US" dirty="0">
              <a:cs typeface="Source Sans Pro Light"/>
            </a:endParaRPr>
          </a:p>
          <a:p>
            <a:pPr marL="127635" marR="5080" indent="-114935">
              <a:lnSpc>
                <a:spcPct val="100000"/>
              </a:lnSpc>
              <a:buChar char="•"/>
              <a:tabLst>
                <a:tab pos="128270" algn="l"/>
              </a:tabLst>
            </a:pPr>
            <a:r>
              <a:rPr lang="en-US" dirty="0">
                <a:solidFill>
                  <a:srgbClr val="231F20"/>
                </a:solidFill>
                <a:cs typeface="Source Sans Pro Light"/>
              </a:rPr>
              <a:t>Know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how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to</a:t>
            </a:r>
            <a:r>
              <a:rPr lang="en-US" spc="-4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determine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direction</a:t>
            </a:r>
            <a:r>
              <a:rPr lang="en-US" spc="-4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magnetic</a:t>
            </a:r>
            <a:r>
              <a:rPr lang="en-US" spc="-4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field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produced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by</a:t>
            </a:r>
            <a:r>
              <a:rPr lang="en-US" spc="-4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current-carrying  wire.</a:t>
            </a:r>
            <a:endParaRPr lang="en-US" dirty="0">
              <a:cs typeface="Source Sans Pro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2812" y="7404100"/>
            <a:ext cx="7497375" cy="28212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Magnetic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Domains,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Magnetic Poles, Magnetism, Right-Hand</a:t>
            </a:r>
            <a:r>
              <a:rPr lang="en-US" i="1" spc="1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Rule</a:t>
            </a:r>
            <a:endParaRPr lang="en-US" dirty="0">
              <a:cs typeface="Source Sans Pro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5956" y="3585368"/>
            <a:ext cx="48061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 dirty="0">
                <a:solidFill>
                  <a:srgbClr val="FFFFFF"/>
                </a:solidFill>
                <a:cs typeface="Source Sans Pro Light"/>
              </a:rPr>
              <a:t>Learning</a:t>
            </a:r>
            <a:r>
              <a:rPr sz="2800" spc="-3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2800" spc="-5" dirty="0">
                <a:solidFill>
                  <a:srgbClr val="FFFFFF"/>
                </a:solidFill>
                <a:cs typeface="Source Sans Pro Light"/>
              </a:rPr>
              <a:t>objectives</a:t>
            </a:r>
            <a:endParaRPr sz="2800" dirty="0">
              <a:cs typeface="Source Sans Pro Ligh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743BB0-F760-4639-92C9-9D37D1405502}"/>
              </a:ext>
            </a:extLst>
          </p:cNvPr>
          <p:cNvGrpSpPr/>
          <p:nvPr/>
        </p:nvGrpSpPr>
        <p:grpSpPr>
          <a:xfrm>
            <a:off x="0" y="6244705"/>
            <a:ext cx="3256756" cy="828000"/>
            <a:chOff x="0" y="4134484"/>
            <a:chExt cx="3256756" cy="828000"/>
          </a:xfrm>
        </p:grpSpPr>
        <p:sp>
          <p:nvSpPr>
            <p:cNvPr id="23" name="object 23"/>
            <p:cNvSpPr/>
            <p:nvPr/>
          </p:nvSpPr>
          <p:spPr>
            <a:xfrm>
              <a:off x="0" y="4134484"/>
              <a:ext cx="3256756" cy="828000"/>
            </a:xfrm>
            <a:custGeom>
              <a:avLst/>
              <a:gdLst/>
              <a:ahLst/>
              <a:cxnLst/>
              <a:rect l="l" t="t" r="r" b="b"/>
              <a:pathLst>
                <a:path w="1909445" h="437514">
                  <a:moveTo>
                    <a:pt x="1690241" y="0"/>
                  </a:moveTo>
                  <a:lnTo>
                    <a:pt x="0" y="0"/>
                  </a:lnTo>
                  <a:lnTo>
                    <a:pt x="0" y="437154"/>
                  </a:lnTo>
                  <a:lnTo>
                    <a:pt x="1690241" y="437154"/>
                  </a:lnTo>
                  <a:lnTo>
                    <a:pt x="1740359" y="431381"/>
                  </a:lnTo>
                  <a:lnTo>
                    <a:pt x="1786366" y="414937"/>
                  </a:lnTo>
                  <a:lnTo>
                    <a:pt x="1826950" y="389135"/>
                  </a:lnTo>
                  <a:lnTo>
                    <a:pt x="1860800" y="355285"/>
                  </a:lnTo>
                  <a:lnTo>
                    <a:pt x="1886602" y="314701"/>
                  </a:lnTo>
                  <a:lnTo>
                    <a:pt x="1903046" y="268694"/>
                  </a:lnTo>
                  <a:lnTo>
                    <a:pt x="1908818" y="218577"/>
                  </a:lnTo>
                  <a:lnTo>
                    <a:pt x="1903046" y="168459"/>
                  </a:lnTo>
                  <a:lnTo>
                    <a:pt x="1886602" y="122452"/>
                  </a:lnTo>
                  <a:lnTo>
                    <a:pt x="1860800" y="81868"/>
                  </a:lnTo>
                  <a:lnTo>
                    <a:pt x="1826950" y="48018"/>
                  </a:lnTo>
                  <a:lnTo>
                    <a:pt x="1786366" y="22216"/>
                  </a:lnTo>
                  <a:lnTo>
                    <a:pt x="1740359" y="5772"/>
                  </a:lnTo>
                  <a:lnTo>
                    <a:pt x="1690241" y="0"/>
                  </a:lnTo>
                  <a:close/>
                </a:path>
              </a:pathLst>
            </a:custGeom>
            <a:solidFill>
              <a:srgbClr val="FFA00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665956" y="4273127"/>
              <a:ext cx="2478008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800" spc="5" dirty="0">
                  <a:solidFill>
                    <a:srgbClr val="FFFFFF"/>
                  </a:solidFill>
                  <a:cs typeface="Source Sans Pro Light"/>
                </a:rPr>
                <a:t>K</a:t>
              </a:r>
              <a:r>
                <a:rPr sz="2800" spc="25" dirty="0">
                  <a:solidFill>
                    <a:srgbClr val="FFFFFF"/>
                  </a:solidFill>
                  <a:cs typeface="Source Sans Pro Light"/>
                </a:rPr>
                <a:t>e</a:t>
              </a:r>
              <a:r>
                <a:rPr sz="2800" dirty="0">
                  <a:solidFill>
                    <a:srgbClr val="FFFFFF"/>
                  </a:solidFill>
                  <a:cs typeface="Source Sans Pro Light"/>
                </a:rPr>
                <a:t>ywo</a:t>
              </a:r>
              <a:r>
                <a:rPr sz="2800" spc="-20" dirty="0">
                  <a:solidFill>
                    <a:srgbClr val="FFFFFF"/>
                  </a:solidFill>
                  <a:cs typeface="Source Sans Pro Light"/>
                </a:rPr>
                <a:t>r</a:t>
              </a:r>
              <a:r>
                <a:rPr sz="2800" dirty="0">
                  <a:solidFill>
                    <a:srgbClr val="FFFFFF"/>
                  </a:solidFill>
                  <a:cs typeface="Source Sans Pro Light"/>
                </a:rPr>
                <a:t>ds</a:t>
              </a:r>
              <a:endParaRPr sz="2800" dirty="0">
                <a:cs typeface="Source Sans Pro Light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-19844" y="546100"/>
            <a:ext cx="4800599" cy="828000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spc="-5" dirty="0" err="1">
                <a:solidFill>
                  <a:srgbClr val="FFFFFF"/>
                </a:solidFill>
                <a:cs typeface="Source Sans Pro Light"/>
              </a:rPr>
              <a:t>Lesson</a:t>
            </a:r>
            <a:r>
              <a:rPr lang="cs-CZ" sz="2800" spc="-6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spc="10" dirty="0" err="1">
                <a:solidFill>
                  <a:srgbClr val="FFFFFF"/>
                </a:solidFill>
                <a:cs typeface="Source Sans Pro Light"/>
              </a:rPr>
              <a:t>overview</a:t>
            </a:r>
            <a:endParaRPr lang="cs-CZ" sz="2800" dirty="0">
              <a:cs typeface="Source Sans Pro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69643D-834D-472B-AEAC-E449C597D1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A56C1B5-1305-4BF1-ADC7-4900FC4F5C06}"/>
              </a:ext>
            </a:extLst>
          </p:cNvPr>
          <p:cNvGrpSpPr/>
          <p:nvPr/>
        </p:nvGrpSpPr>
        <p:grpSpPr>
          <a:xfrm>
            <a:off x="-794" y="546100"/>
            <a:ext cx="6265590" cy="828000"/>
            <a:chOff x="0" y="5270500"/>
            <a:chExt cx="3256757" cy="828000"/>
          </a:xfrm>
        </p:grpSpPr>
        <p:sp>
          <p:nvSpPr>
            <p:cNvPr id="25" name="object 25"/>
            <p:cNvSpPr/>
            <p:nvPr/>
          </p:nvSpPr>
          <p:spPr>
            <a:xfrm>
              <a:off x="0" y="52705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FF820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493010" y="5304948"/>
              <a:ext cx="2561858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ID" sz="3600" spc="-30" dirty="0">
                  <a:solidFill>
                    <a:srgbClr val="FFFFFF"/>
                  </a:solidFill>
                  <a:cs typeface="Source Sans Pro Light"/>
                </a:rPr>
                <a:t>Pearson’s Correlation </a:t>
              </a:r>
              <a:endParaRPr sz="3600" dirty="0">
                <a:cs typeface="Source Sans Pro Light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46F721C-DC32-4F98-9B8A-6D30A9490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956" y="4694237"/>
            <a:ext cx="62484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1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0" y="546100"/>
            <a:ext cx="5314155" cy="828000"/>
            <a:chOff x="564554" y="8642689"/>
            <a:chExt cx="3496471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 err="1">
                <a:solidFill>
                  <a:srgbClr val="FFFFFF"/>
                </a:solidFill>
                <a:cs typeface="Source Sans Pro Light"/>
              </a:rPr>
              <a:t>Texbook</a:t>
            </a: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dirty="0" err="1">
                <a:solidFill>
                  <a:srgbClr val="FFFFFF"/>
                </a:solidFill>
                <a:cs typeface="Source Sans Pro Light"/>
              </a:rPr>
              <a:t>correlations</a:t>
            </a:r>
            <a:endParaRPr lang="cs-CZ" sz="2800" dirty="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689100"/>
            <a:ext cx="17220406" cy="202106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Hewitt, P.G. (2009) Conceptual Physics. Upper Saddle River, NJ: Pearson Education. Unit V –  Electricity and Magnetism, 36 – Magnetism, 720-732.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Serway, R.A., &amp; Faughn, J.S. (2009) Holt Physics. Austin, TX: Holt, Rinehart and Winston.  Chapter 19 – Magnetism, Section 1 – Magnets and Magnetic Fields, 676-682.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Walter, J.S. (2014) Pearson Physics. Upper Saddle River, NJ: Pearson Education.  Chapter 22 – Magnetism and Magnetic Fields, 782-815.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Nirenberg, I. (2016) CK-12 Physics - Intermediate. Palo Alto, CA: CK-12 Foundation. 18.1  Magnetic Fields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233FC6-452C-42B9-A8C0-56A1DF294C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0" y="546100"/>
            <a:ext cx="4933156" cy="828000"/>
            <a:chOff x="690396" y="8642689"/>
            <a:chExt cx="3370629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690396" y="8642693"/>
              <a:ext cx="3154529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10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ENGAGE</a:t>
            </a:r>
            <a:endParaRPr lang="cs-CZ" sz="2800" dirty="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689100"/>
            <a:ext cx="17220406" cy="293670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cs typeface="Source Sans Pro Light"/>
              </a:rPr>
              <a:t>Pair </a:t>
            </a:r>
            <a:r>
              <a:rPr lang="en-US" spc="-5" dirty="0">
                <a:cs typeface="Source Sans Pro Light"/>
              </a:rPr>
              <a:t>students and have </a:t>
            </a:r>
            <a:r>
              <a:rPr lang="en-US" dirty="0">
                <a:cs typeface="Source Sans Pro Light"/>
              </a:rPr>
              <a:t>them </a:t>
            </a:r>
            <a:r>
              <a:rPr lang="en-US" spc="-5" dirty="0">
                <a:cs typeface="Source Sans Pro Light"/>
              </a:rPr>
              <a:t>study </a:t>
            </a:r>
            <a:r>
              <a:rPr lang="en-US" dirty="0">
                <a:cs typeface="Source Sans Pro Light"/>
              </a:rPr>
              <a:t>the 3D model </a:t>
            </a:r>
            <a:r>
              <a:rPr lang="en-US" b="1" dirty="0">
                <a:cs typeface="Source Sans Pro"/>
              </a:rPr>
              <a:t>“Coil of </a:t>
            </a:r>
            <a:r>
              <a:rPr lang="en-US" b="1" spc="-5" dirty="0">
                <a:cs typeface="Source Sans Pro"/>
              </a:rPr>
              <a:t>Wire and </a:t>
            </a:r>
            <a:r>
              <a:rPr lang="en-US" b="1" dirty="0">
                <a:cs typeface="Source Sans Pro"/>
              </a:rPr>
              <a:t>Moving </a:t>
            </a:r>
            <a:r>
              <a:rPr lang="en-US" b="1" spc="-5" dirty="0">
                <a:cs typeface="Source Sans Pro"/>
              </a:rPr>
              <a:t>Magnet” </a:t>
            </a:r>
            <a:r>
              <a:rPr lang="en-US" dirty="0">
                <a:cs typeface="Source Sans Pro Light"/>
              </a:rPr>
              <a:t>in the  </a:t>
            </a:r>
            <a:r>
              <a:rPr lang="en-US" b="1" dirty="0">
                <a:cs typeface="Source Sans Pro Light"/>
              </a:rPr>
              <a:t>Lifeliqe </a:t>
            </a:r>
            <a:r>
              <a:rPr lang="en-US" b="1" spc="-5" dirty="0">
                <a:cs typeface="Source Sans Pro"/>
              </a:rPr>
              <a:t>Physics </a:t>
            </a:r>
            <a:r>
              <a:rPr lang="en-US" b="1" spc="-5" dirty="0">
                <a:cs typeface="Source Sans Pro Light"/>
              </a:rPr>
              <a:t>library</a:t>
            </a:r>
            <a:r>
              <a:rPr lang="en-US" spc="-5" dirty="0">
                <a:cs typeface="Source Sans Pro Light"/>
              </a:rPr>
              <a:t>. </a:t>
            </a:r>
            <a:r>
              <a:rPr lang="en-US" dirty="0">
                <a:cs typeface="Source Sans Pro Light"/>
              </a:rPr>
              <a:t>Then, </a:t>
            </a:r>
            <a:r>
              <a:rPr lang="en-US" spc="-5" dirty="0">
                <a:cs typeface="Source Sans Pro Light"/>
              </a:rPr>
              <a:t>have </a:t>
            </a:r>
            <a:r>
              <a:rPr lang="en-US" dirty="0">
                <a:cs typeface="Source Sans Pro Light"/>
              </a:rPr>
              <a:t>them discuss </a:t>
            </a:r>
            <a:r>
              <a:rPr lang="en-US" spc="-5" dirty="0">
                <a:cs typeface="Source Sans Pro Light"/>
              </a:rPr>
              <a:t>and share </a:t>
            </a:r>
            <a:r>
              <a:rPr lang="en-US" dirty="0">
                <a:cs typeface="Source Sans Pro Light"/>
              </a:rPr>
              <a:t>their </a:t>
            </a:r>
            <a:r>
              <a:rPr lang="en-US" spc="-5" dirty="0">
                <a:cs typeface="Source Sans Pro Light"/>
              </a:rPr>
              <a:t>answers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the</a:t>
            </a:r>
            <a:r>
              <a:rPr lang="en-US" spc="6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questions: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sz="2400" dirty="0">
              <a:cs typeface="Times New Roman"/>
            </a:endParaRPr>
          </a:p>
          <a:p>
            <a:pPr marL="138430" indent="-125730">
              <a:lnSpc>
                <a:spcPct val="100000"/>
              </a:lnSpc>
              <a:spcBef>
                <a:spcPts val="5"/>
              </a:spcBef>
              <a:buFont typeface="Source Sans Pro Light"/>
              <a:buChar char="•"/>
              <a:tabLst>
                <a:tab pos="139065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What is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causing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the needle </a:t>
            </a:r>
            <a:r>
              <a:rPr lang="en-US" i="1" spc="-10" dirty="0">
                <a:solidFill>
                  <a:srgbClr val="231F20"/>
                </a:solidFill>
                <a:cs typeface="Source Sans Pro Light"/>
              </a:rPr>
              <a:t>to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move?</a:t>
            </a:r>
            <a:endParaRPr lang="en-US" dirty="0">
              <a:cs typeface="Source Sans Pro Light"/>
            </a:endParaRPr>
          </a:p>
          <a:p>
            <a:pPr marL="138430" indent="-125730">
              <a:lnSpc>
                <a:spcPct val="100000"/>
              </a:lnSpc>
              <a:buFont typeface="Source Sans Pro Light"/>
              <a:buChar char="•"/>
              <a:tabLst>
                <a:tab pos="139065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Why does it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move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back and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forth?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000" dirty="0">
              <a:cs typeface="Times New Roman"/>
            </a:endParaRPr>
          </a:p>
          <a:p>
            <a:pPr marL="12700" marR="1038225">
              <a:lnSpc>
                <a:spcPct val="100000"/>
              </a:lnSpc>
              <a:spcBef>
                <a:spcPts val="100"/>
              </a:spcBef>
            </a:pPr>
            <a:r>
              <a:rPr lang="en-US" spc="-15" dirty="0">
                <a:cs typeface="Source Sans Pro Light"/>
              </a:rPr>
              <a:t>Post </a:t>
            </a:r>
            <a:r>
              <a:rPr lang="en-US" spc="-10" dirty="0">
                <a:cs typeface="Source Sans Pro Light"/>
              </a:rPr>
              <a:t>and/or </a:t>
            </a:r>
            <a:r>
              <a:rPr lang="en-US" dirty="0">
                <a:cs typeface="Source Sans Pro Light"/>
              </a:rPr>
              <a:t>pose the </a:t>
            </a:r>
            <a:r>
              <a:rPr lang="en-US" spc="-5" dirty="0">
                <a:cs typeface="Source Sans Pro Light"/>
              </a:rPr>
              <a:t>essential questions </a:t>
            </a:r>
            <a:r>
              <a:rPr lang="en-US" dirty="0">
                <a:cs typeface="Source Sans Pro Light"/>
              </a:rPr>
              <a:t>of the</a:t>
            </a:r>
            <a:r>
              <a:rPr lang="en-US" spc="3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lesson:</a:t>
            </a:r>
            <a:endParaRPr lang="cs-CZ" dirty="0">
              <a:cs typeface="Source Sans Pro Light"/>
            </a:endParaRPr>
          </a:p>
          <a:p>
            <a:pPr marL="298450" marR="103822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How do you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determine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direction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of a permanent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magnetic</a:t>
            </a:r>
            <a:r>
              <a:rPr lang="en-US" i="1" spc="-3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field? </a:t>
            </a:r>
            <a:endParaRPr lang="cs-CZ" i="1" dirty="0">
              <a:solidFill>
                <a:srgbClr val="231F20"/>
              </a:solidFill>
              <a:cs typeface="Source Sans Pro Light"/>
            </a:endParaRPr>
          </a:p>
          <a:p>
            <a:pPr marL="298450" marR="103822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How does a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current-carrying wire create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magnetic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 field?</a:t>
            </a:r>
            <a:endParaRPr lang="en-US" dirty="0">
              <a:cs typeface="Source Sans Pro Light"/>
            </a:endParaRPr>
          </a:p>
          <a:p>
            <a:pPr marL="298450" marR="508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How do you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determine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direction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of the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magnetic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field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produced by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lang="en-US" i="1" spc="-10" dirty="0">
                <a:solidFill>
                  <a:srgbClr val="231F20"/>
                </a:solidFill>
                <a:cs typeface="Source Sans Pro Light"/>
              </a:rPr>
              <a:t>current- 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carrying wire?</a:t>
            </a:r>
            <a:endParaRPr lang="en-US" dirty="0">
              <a:cs typeface="Source Sans Pro Light"/>
            </a:endParaRPr>
          </a:p>
          <a:p>
            <a:pPr marL="12700">
              <a:lnSpc>
                <a:spcPct val="100000"/>
              </a:lnSpc>
            </a:pPr>
            <a:endParaRPr lang="en-US" dirty="0">
              <a:cs typeface="Source Sans Pro 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02BC89-CDFF-4EE4-AB4F-910C1485AB07}"/>
              </a:ext>
            </a:extLst>
          </p:cNvPr>
          <p:cNvGrpSpPr/>
          <p:nvPr/>
        </p:nvGrpSpPr>
        <p:grpSpPr>
          <a:xfrm>
            <a:off x="0" y="8523878"/>
            <a:ext cx="4933156" cy="828000"/>
            <a:chOff x="690396" y="8642689"/>
            <a:chExt cx="3370629" cy="439424"/>
          </a:xfrm>
        </p:grpSpPr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67204CAA-00A6-497C-BF9E-378412C88FFA}"/>
                </a:ext>
              </a:extLst>
            </p:cNvPr>
            <p:cNvSpPr/>
            <p:nvPr/>
          </p:nvSpPr>
          <p:spPr>
            <a:xfrm>
              <a:off x="690396" y="8642693"/>
              <a:ext cx="3154529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168FD0A2-62A1-4776-BDC2-C43AF0243973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9">
            <a:extLst>
              <a:ext uri="{FF2B5EF4-FFF2-40B4-BE49-F238E27FC236}">
                <a16:creationId xmlns:a16="http://schemas.microsoft.com/office/drawing/2014/main" id="{FE0E056F-D126-4804-B172-9B9E4CFEEEF6}"/>
              </a:ext>
            </a:extLst>
          </p:cNvPr>
          <p:cNvSpPr txBox="1"/>
          <p:nvPr/>
        </p:nvSpPr>
        <p:spPr>
          <a:xfrm>
            <a:off x="665956" y="8716023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EXPLORE</a:t>
            </a:r>
            <a:endParaRPr lang="cs-CZ" sz="2800" dirty="0">
              <a:cs typeface="Source Sans Pro Ligh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1B50EF-35C3-4769-980A-397A27AE7BD2}"/>
              </a:ext>
            </a:extLst>
          </p:cNvPr>
          <p:cNvGrpSpPr/>
          <p:nvPr/>
        </p:nvGrpSpPr>
        <p:grpSpPr>
          <a:xfrm>
            <a:off x="17036256" y="8666078"/>
            <a:ext cx="469900" cy="541020"/>
            <a:chOff x="6546338" y="509979"/>
            <a:chExt cx="469900" cy="541020"/>
          </a:xfrm>
        </p:grpSpPr>
        <p:sp>
          <p:nvSpPr>
            <p:cNvPr id="28" name="object 3">
              <a:extLst>
                <a:ext uri="{FF2B5EF4-FFF2-40B4-BE49-F238E27FC236}">
                  <a16:creationId xmlns:a16="http://schemas.microsoft.com/office/drawing/2014/main" id="{46D2BF29-7CE1-4018-88E0-07005517AEF2}"/>
                </a:ext>
              </a:extLst>
            </p:cNvPr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52DC36F0-97A0-406A-848A-F07A3E259E55}"/>
                </a:ext>
              </a:extLst>
            </p:cNvPr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20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33" name="object 5">
            <a:extLst>
              <a:ext uri="{FF2B5EF4-FFF2-40B4-BE49-F238E27FC236}">
                <a16:creationId xmlns:a16="http://schemas.microsoft.com/office/drawing/2014/main" id="{62CE7E30-927B-4EB7-ACDA-CB9E04B0FE81}"/>
              </a:ext>
            </a:extLst>
          </p:cNvPr>
          <p:cNvSpPr txBox="1"/>
          <p:nvPr/>
        </p:nvSpPr>
        <p:spPr>
          <a:xfrm>
            <a:off x="971550" y="9580478"/>
            <a:ext cx="830500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Have students </a:t>
            </a:r>
            <a:r>
              <a:rPr b="0" spc="-15" dirty="0">
                <a:cs typeface="Source Sans Pro Light"/>
              </a:rPr>
              <a:t>read </a:t>
            </a:r>
            <a:r>
              <a:rPr b="0" spc="-5" dirty="0">
                <a:cs typeface="Source Sans Pro Light"/>
              </a:rPr>
              <a:t>“Magnetic</a:t>
            </a:r>
            <a:r>
              <a:rPr b="0" spc="20" dirty="0">
                <a:cs typeface="Source Sans Pro Light"/>
              </a:rPr>
              <a:t> </a:t>
            </a:r>
            <a:r>
              <a:rPr b="0" spc="-15" dirty="0">
                <a:cs typeface="Source Sans Pro Light"/>
              </a:rPr>
              <a:t>Fields.”</a:t>
            </a:r>
            <a:endParaRPr dirty="0">
              <a:cs typeface="Source Sans Pro Light"/>
            </a:endParaRPr>
          </a:p>
          <a:p>
            <a:pPr marL="12700">
              <a:lnSpc>
                <a:spcPct val="100000"/>
              </a:lnSpc>
            </a:pPr>
            <a:r>
              <a:rPr b="0" u="sng" spc="-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cs typeface="Source Sans Pro Light"/>
                <a:hlinkClick r:id="rId2"/>
              </a:rPr>
              <a:t>www.ck12.org/section/Magnetic-Fields-Physics-Intermediate/</a:t>
            </a:r>
            <a:endParaRPr dirty="0">
              <a:cs typeface="Source Sans Pro Ligh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978754-8581-47CF-B47C-DF6899FF5F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2B1EFB45-6C1B-4B2E-9E2D-13496C6256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7203669"/>
                  </p:ext>
                </p:extLst>
              </p:nvPr>
            </p:nvGraphicFramePr>
            <p:xfrm>
              <a:off x="7066756" y="4175755"/>
              <a:ext cx="8246314" cy="449032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246314" cy="4490323"/>
                    </a:xfrm>
                    <a:prstGeom prst="rect">
                      <a:avLst/>
                    </a:prstGeom>
                  </am3d:spPr>
                  <am3d:camera>
                    <am3d:pos x="0" y="0" z="56111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7" d="1000000"/>
                    <am3d:preTrans dx="5292521" dy="0" dz="-63465"/>
                    <am3d:scale>
                      <am3d:sx n="1000000" d="1000000"/>
                      <am3d:sy n="1000000" d="1000000"/>
                      <am3d:sz n="1000000" d="1000000"/>
                    </am3d:scale>
                    <am3d:rot ax="3349469" ay="569064" az="81846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4931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2B1EFB45-6C1B-4B2E-9E2D-13496C6256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66756" y="4175755"/>
                <a:ext cx="8246314" cy="449032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D94527E-E5F4-4D33-84AA-F22E6843407D}"/>
              </a:ext>
            </a:extLst>
          </p:cNvPr>
          <p:cNvSpPr/>
          <p:nvPr/>
        </p:nvSpPr>
        <p:spPr>
          <a:xfrm>
            <a:off x="9809956" y="8666078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Click on the model to interact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9289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0" y="546100"/>
            <a:ext cx="4094957" cy="828000"/>
            <a:chOff x="1523376" y="8642689"/>
            <a:chExt cx="2537649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1523376" y="8642693"/>
              <a:ext cx="2321548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10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EXPLAIN</a:t>
            </a:r>
            <a:endParaRPr lang="cs-CZ" sz="2800" dirty="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8242300"/>
            <a:ext cx="17232063" cy="125418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cs typeface="Source Sans Pro Light"/>
              </a:rPr>
              <a:t>Pair</a:t>
            </a:r>
            <a:r>
              <a:rPr lang="en-US" spc="11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students</a:t>
            </a:r>
            <a:r>
              <a:rPr lang="en-US" spc="114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and</a:t>
            </a:r>
            <a:r>
              <a:rPr lang="en-US" spc="114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have</a:t>
            </a:r>
            <a:r>
              <a:rPr lang="en-US" spc="11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them</a:t>
            </a:r>
            <a:r>
              <a:rPr lang="en-US" spc="114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study</a:t>
            </a:r>
            <a:r>
              <a:rPr lang="en-US" spc="114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11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3D</a:t>
            </a:r>
            <a:r>
              <a:rPr lang="en-US" spc="114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model</a:t>
            </a:r>
            <a:r>
              <a:rPr lang="en-US" spc="114" dirty="0">
                <a:cs typeface="Source Sans Pro Light"/>
              </a:rPr>
              <a:t> </a:t>
            </a:r>
            <a:r>
              <a:rPr lang="en-US" b="1" spc="-10" dirty="0">
                <a:cs typeface="Source Sans Pro"/>
              </a:rPr>
              <a:t>“Greater</a:t>
            </a:r>
            <a:r>
              <a:rPr lang="en-US" b="1" spc="110" dirty="0">
                <a:cs typeface="Source Sans Pro"/>
              </a:rPr>
              <a:t> </a:t>
            </a:r>
            <a:r>
              <a:rPr lang="en-US" b="1" spc="-5" dirty="0">
                <a:cs typeface="Source Sans Pro"/>
              </a:rPr>
              <a:t>White</a:t>
            </a:r>
            <a:r>
              <a:rPr lang="en-US" b="1" spc="105" dirty="0">
                <a:cs typeface="Source Sans Pro"/>
              </a:rPr>
              <a:t> </a:t>
            </a:r>
            <a:r>
              <a:rPr lang="en-US" b="1" spc="-15" dirty="0">
                <a:cs typeface="Source Sans Pro"/>
              </a:rPr>
              <a:t>Pelican”</a:t>
            </a:r>
            <a:r>
              <a:rPr lang="en-US" b="1" spc="110" dirty="0">
                <a:cs typeface="Source Sans Pro"/>
              </a:rPr>
              <a:t> </a:t>
            </a:r>
            <a:r>
              <a:rPr lang="en-US" dirty="0">
                <a:cs typeface="Source Sans Pro Light"/>
              </a:rPr>
              <a:t>in</a:t>
            </a:r>
            <a:r>
              <a:rPr lang="en-US" spc="114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11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Lifeliqe</a:t>
            </a:r>
          </a:p>
          <a:p>
            <a:pPr marL="12700">
              <a:lnSpc>
                <a:spcPct val="100000"/>
              </a:lnSpc>
            </a:pPr>
            <a:r>
              <a:rPr lang="en-US" b="1" spc="-5" dirty="0">
                <a:cs typeface="Source Sans Pro"/>
              </a:rPr>
              <a:t>Animal </a:t>
            </a:r>
            <a:r>
              <a:rPr lang="en-US" b="1" dirty="0">
                <a:cs typeface="Source Sans Pro"/>
              </a:rPr>
              <a:t>Biology </a:t>
            </a:r>
            <a:r>
              <a:rPr lang="en-US" b="1" spc="-5" dirty="0">
                <a:cs typeface="Source Sans Pro Light"/>
              </a:rPr>
              <a:t>library</a:t>
            </a:r>
            <a:r>
              <a:rPr lang="en-US" spc="-5" dirty="0">
                <a:cs typeface="Source Sans Pro Light"/>
              </a:rPr>
              <a:t>. </a:t>
            </a:r>
            <a:r>
              <a:rPr lang="en-US" dirty="0">
                <a:cs typeface="Source Sans Pro Light"/>
              </a:rPr>
              <a:t>Then, </a:t>
            </a:r>
            <a:r>
              <a:rPr lang="en-US" spc="-5" dirty="0">
                <a:cs typeface="Source Sans Pro Light"/>
              </a:rPr>
              <a:t>have </a:t>
            </a:r>
            <a:r>
              <a:rPr lang="en-US" dirty="0">
                <a:cs typeface="Source Sans Pro Light"/>
              </a:rPr>
              <a:t>them discuss </a:t>
            </a:r>
            <a:r>
              <a:rPr lang="en-US" spc="-5" dirty="0">
                <a:cs typeface="Source Sans Pro Light"/>
              </a:rPr>
              <a:t>and share </a:t>
            </a:r>
            <a:r>
              <a:rPr lang="en-US" dirty="0">
                <a:cs typeface="Source Sans Pro Light"/>
              </a:rPr>
              <a:t>their </a:t>
            </a:r>
            <a:r>
              <a:rPr lang="en-US" spc="-5" dirty="0">
                <a:cs typeface="Source Sans Pro Light"/>
              </a:rPr>
              <a:t>answers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the</a:t>
            </a:r>
            <a:r>
              <a:rPr lang="en-US" spc="7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questions:</a:t>
            </a:r>
            <a:endParaRPr lang="en-US" dirty="0">
              <a:cs typeface="Source Sans Pro Light"/>
            </a:endParaRPr>
          </a:p>
          <a:p>
            <a:pPr marL="127635" indent="-114935">
              <a:lnSpc>
                <a:spcPct val="100000"/>
              </a:lnSpc>
              <a:spcBef>
                <a:spcPts val="1145"/>
              </a:spcBef>
              <a:buFont typeface="Source Sans Pro Light"/>
              <a:buChar char="•"/>
              <a:tabLst>
                <a:tab pos="128270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What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role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do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magnetic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fields play in this </a:t>
            </a:r>
            <a:r>
              <a:rPr lang="en-US" i="1" spc="-15" dirty="0">
                <a:solidFill>
                  <a:srgbClr val="231F20"/>
                </a:solidFill>
                <a:cs typeface="Source Sans Pro Light"/>
              </a:rPr>
              <a:t>bird’s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annual</a:t>
            </a:r>
            <a:r>
              <a:rPr lang="en-US" i="1" spc="2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migration?</a:t>
            </a:r>
            <a:endParaRPr lang="en-US" dirty="0">
              <a:cs typeface="Source Sans Pro Light"/>
            </a:endParaRPr>
          </a:p>
          <a:p>
            <a:pPr marL="127635" indent="-114935">
              <a:lnSpc>
                <a:spcPct val="100000"/>
              </a:lnSpc>
              <a:buFont typeface="Source Sans Pro Light"/>
              <a:buChar char="•"/>
              <a:tabLst>
                <a:tab pos="128270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How does it know which way </a:t>
            </a:r>
            <a:r>
              <a:rPr lang="en-US" i="1" spc="-15" dirty="0">
                <a:solidFill>
                  <a:srgbClr val="231F20"/>
                </a:solidFill>
                <a:cs typeface="Source Sans Pro Light"/>
              </a:rPr>
              <a:t>it’s</a:t>
            </a:r>
            <a:r>
              <a:rPr lang="en-US" i="1" spc="-1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going?</a:t>
            </a:r>
            <a:endParaRPr lang="en-US" dirty="0">
              <a:cs typeface="Source Sans Pro Light"/>
            </a:endParaRPr>
          </a:p>
        </p:txBody>
      </p:sp>
      <p:sp>
        <p:nvSpPr>
          <p:cNvPr id="15" name="object 17">
            <a:hlinkClick r:id="rId2"/>
            <a:extLst>
              <a:ext uri="{FF2B5EF4-FFF2-40B4-BE49-F238E27FC236}">
                <a16:creationId xmlns:a16="http://schemas.microsoft.com/office/drawing/2014/main" id="{A7DAAB18-D25D-46B9-ABD0-D5670C4AF01A}"/>
              </a:ext>
            </a:extLst>
          </p:cNvPr>
          <p:cNvSpPr/>
          <p:nvPr/>
        </p:nvSpPr>
        <p:spPr>
          <a:xfrm>
            <a:off x="4247356" y="1460500"/>
            <a:ext cx="12192004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CF5313-CA31-4CE8-8E79-1AB4BEF205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A7A6B9-71A4-4F95-85E2-3A41CB3234DF}"/>
              </a:ext>
            </a:extLst>
          </p:cNvPr>
          <p:cNvSpPr/>
          <p:nvPr/>
        </p:nvSpPr>
        <p:spPr>
          <a:xfrm>
            <a:off x="10952956" y="7095768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Click to open in Lifeliqe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1882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" y="546100"/>
            <a:ext cx="5009356" cy="828000"/>
            <a:chOff x="1523376" y="8642689"/>
            <a:chExt cx="2537649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1523376" y="8642693"/>
              <a:ext cx="2321548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10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EXTEND / ELABORATE</a:t>
            </a:r>
            <a:endParaRPr lang="cs-CZ" sz="2800" dirty="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791648"/>
            <a:ext cx="17221200" cy="86690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cs typeface="Source Sans Pro Light"/>
              </a:rPr>
              <a:t>Have students </a:t>
            </a:r>
            <a:r>
              <a:rPr lang="en-US" spc="-15" dirty="0">
                <a:cs typeface="Source Sans Pro Light"/>
              </a:rPr>
              <a:t>take </a:t>
            </a:r>
            <a:r>
              <a:rPr lang="en-US" spc="-10" dirty="0">
                <a:cs typeface="Source Sans Pro Light"/>
              </a:rPr>
              <a:t>what </a:t>
            </a:r>
            <a:r>
              <a:rPr lang="en-US" dirty="0">
                <a:cs typeface="Source Sans Pro Light"/>
              </a:rPr>
              <a:t>they </a:t>
            </a:r>
            <a:r>
              <a:rPr lang="en-US" spc="-5" dirty="0">
                <a:cs typeface="Source Sans Pro Light"/>
              </a:rPr>
              <a:t>have learned and </a:t>
            </a:r>
            <a:r>
              <a:rPr lang="en-US" dirty="0">
                <a:cs typeface="Source Sans Pro Light"/>
              </a:rPr>
              <a:t>see it in </a:t>
            </a:r>
            <a:r>
              <a:rPr lang="en-US" spc="-5" dirty="0">
                <a:cs typeface="Source Sans Pro Light"/>
              </a:rPr>
              <a:t>authentic</a:t>
            </a:r>
            <a:r>
              <a:rPr lang="en-US" spc="6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contexts.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sz="2000" dirty="0">
              <a:cs typeface="Times New Roman"/>
            </a:endParaRPr>
          </a:p>
          <a:p>
            <a:pPr marL="12700" marR="791845">
              <a:lnSpc>
                <a:spcPct val="100000"/>
              </a:lnSpc>
            </a:pPr>
            <a:r>
              <a:rPr lang="en-US" spc="-5" dirty="0">
                <a:cs typeface="Source Sans Pro Light"/>
              </a:rPr>
              <a:t>Show, </a:t>
            </a:r>
            <a:r>
              <a:rPr lang="en-US" dirty="0">
                <a:cs typeface="Source Sans Pro Light"/>
              </a:rPr>
              <a:t>or </a:t>
            </a:r>
            <a:r>
              <a:rPr lang="en-US" spc="-5" dirty="0">
                <a:cs typeface="Source Sans Pro Light"/>
              </a:rPr>
              <a:t>have students view, </a:t>
            </a:r>
            <a:r>
              <a:rPr lang="en-US" dirty="0">
                <a:cs typeface="Source Sans Pro Light"/>
              </a:rPr>
              <a:t>“10 </a:t>
            </a:r>
            <a:r>
              <a:rPr lang="en-US" spc="5" dirty="0">
                <a:cs typeface="Source Sans Pro Light"/>
              </a:rPr>
              <a:t>AWESOME MAGNET </a:t>
            </a:r>
            <a:r>
              <a:rPr lang="en-US" dirty="0">
                <a:cs typeface="Source Sans Pro Light"/>
              </a:rPr>
              <a:t>TRICKS!”  </a:t>
            </a:r>
            <a:r>
              <a:rPr lang="en-US" u="sng" spc="-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cs typeface="Source Sans Pro Light"/>
                <a:hlinkClick r:id="rId2"/>
              </a:rPr>
              <a:t>www.youtube.com/watch?v=h5oXWtSMHzw</a:t>
            </a:r>
            <a:endParaRPr lang="en-US" dirty="0">
              <a:cs typeface="Source Sans Pro Ligh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3476B-8E8D-4E51-AAE5-78FBA8293916}"/>
              </a:ext>
            </a:extLst>
          </p:cNvPr>
          <p:cNvGrpSpPr/>
          <p:nvPr/>
        </p:nvGrpSpPr>
        <p:grpSpPr>
          <a:xfrm>
            <a:off x="1" y="4213900"/>
            <a:ext cx="3541712" cy="828000"/>
            <a:chOff x="2266858" y="8642689"/>
            <a:chExt cx="1794167" cy="439424"/>
          </a:xfrm>
        </p:grpSpPr>
        <p:sp>
          <p:nvSpPr>
            <p:cNvPr id="20" name="object 4">
              <a:extLst>
                <a:ext uri="{FF2B5EF4-FFF2-40B4-BE49-F238E27FC236}">
                  <a16:creationId xmlns:a16="http://schemas.microsoft.com/office/drawing/2014/main" id="{1F9C36EB-1A4B-47DA-B334-DADDC70C6B2E}"/>
                </a:ext>
              </a:extLst>
            </p:cNvPr>
            <p:cNvSpPr/>
            <p:nvPr/>
          </p:nvSpPr>
          <p:spPr>
            <a:xfrm>
              <a:off x="2266858" y="8642693"/>
              <a:ext cx="1578066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1D8F817A-1C54-4C66-8113-3C5D71BC6BE4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083189-BE30-47EC-BAF6-DB151BE45252}"/>
              </a:ext>
            </a:extLst>
          </p:cNvPr>
          <p:cNvGrpSpPr/>
          <p:nvPr/>
        </p:nvGrpSpPr>
        <p:grpSpPr>
          <a:xfrm>
            <a:off x="17112456" y="4366300"/>
            <a:ext cx="469900" cy="541020"/>
            <a:chOff x="6546338" y="509979"/>
            <a:chExt cx="469900" cy="541020"/>
          </a:xfrm>
        </p:grpSpPr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707AE4C2-37F7-47F3-BD56-282B43283948}"/>
                </a:ext>
              </a:extLst>
            </p:cNvPr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5">
              <a:extLst>
                <a:ext uri="{FF2B5EF4-FFF2-40B4-BE49-F238E27FC236}">
                  <a16:creationId xmlns:a16="http://schemas.microsoft.com/office/drawing/2014/main" id="{0D0A2284-423A-453D-ABE8-05BA1E8EA346}"/>
                </a:ext>
              </a:extLst>
            </p:cNvPr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10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28" name="object 9">
            <a:extLst>
              <a:ext uri="{FF2B5EF4-FFF2-40B4-BE49-F238E27FC236}">
                <a16:creationId xmlns:a16="http://schemas.microsoft.com/office/drawing/2014/main" id="{611FEB3F-182F-4544-8573-BCCA7373EA7F}"/>
              </a:ext>
            </a:extLst>
          </p:cNvPr>
          <p:cNvSpPr txBox="1"/>
          <p:nvPr/>
        </p:nvSpPr>
        <p:spPr>
          <a:xfrm>
            <a:off x="653256" y="44060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EVALUATE</a:t>
            </a:r>
            <a:endParaRPr lang="cs-CZ" sz="2800" dirty="0">
              <a:cs typeface="Source Sans Pro Light"/>
            </a:endParaRPr>
          </a:p>
        </p:txBody>
      </p:sp>
      <p:sp>
        <p:nvSpPr>
          <p:cNvPr id="29" name="object 8">
            <a:extLst>
              <a:ext uri="{FF2B5EF4-FFF2-40B4-BE49-F238E27FC236}">
                <a16:creationId xmlns:a16="http://schemas.microsoft.com/office/drawing/2014/main" id="{1F6944F0-5343-4EF3-8668-78DE07279F3A}"/>
              </a:ext>
            </a:extLst>
          </p:cNvPr>
          <p:cNvSpPr txBox="1"/>
          <p:nvPr/>
        </p:nvSpPr>
        <p:spPr>
          <a:xfrm>
            <a:off x="971550" y="5346700"/>
            <a:ext cx="83646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“Magnetic </a:t>
            </a:r>
            <a:r>
              <a:rPr b="0" dirty="0">
                <a:cs typeface="Source Sans Pro Light"/>
              </a:rPr>
              <a:t>Fields”</a:t>
            </a:r>
            <a:endParaRPr dirty="0">
              <a:cs typeface="Source Sans Pro Light"/>
            </a:endParaRPr>
          </a:p>
          <a:p>
            <a:pPr marL="12700">
              <a:lnSpc>
                <a:spcPct val="100000"/>
              </a:lnSpc>
            </a:pPr>
            <a:r>
              <a:rPr b="0" u="sng" spc="-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cs typeface="Source Sans Pro Light"/>
                <a:hlinkClick r:id="rId3"/>
              </a:rPr>
              <a:t>www.ck12.org/section/Magnetic-Fields/</a:t>
            </a:r>
            <a:endParaRPr dirty="0">
              <a:cs typeface="Source Sans Pro Light"/>
            </a:endParaRPr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9530A329-DC52-480F-A8F9-093F9D3D8CF6}"/>
              </a:ext>
            </a:extLst>
          </p:cNvPr>
          <p:cNvSpPr txBox="1"/>
          <p:nvPr/>
        </p:nvSpPr>
        <p:spPr>
          <a:xfrm>
            <a:off x="3866356" y="9378191"/>
            <a:ext cx="112776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 algn="ctr">
              <a:lnSpc>
                <a:spcPct val="100000"/>
              </a:lnSpc>
              <a:spcBef>
                <a:spcPts val="100"/>
              </a:spcBef>
            </a:pP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Select content for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this lesson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plan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was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derived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from Nirenberg,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I. (2016) </a:t>
            </a:r>
            <a:r>
              <a:rPr sz="1600" b="0" i="1" spc="-5" dirty="0">
                <a:solidFill>
                  <a:srgbClr val="231F20"/>
                </a:solidFill>
                <a:cs typeface="Source Sans Pro Light"/>
              </a:rPr>
              <a:t>CK-12 </a:t>
            </a:r>
            <a:r>
              <a:rPr sz="1600" b="0" i="1" dirty="0">
                <a:solidFill>
                  <a:srgbClr val="231F20"/>
                </a:solidFill>
                <a:cs typeface="Source Sans Pro Light"/>
              </a:rPr>
              <a:t>Physics - </a:t>
            </a:r>
            <a:r>
              <a:rPr sz="1600" b="0" i="1" spc="-5" dirty="0">
                <a:solidFill>
                  <a:srgbClr val="231F20"/>
                </a:solidFill>
                <a:cs typeface="Source Sans Pro Light"/>
              </a:rPr>
              <a:t>Intermediate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. </a:t>
            </a:r>
            <a:r>
              <a:rPr sz="1600" b="0" spc="-15" dirty="0">
                <a:solidFill>
                  <a:srgbClr val="231F20"/>
                </a:solidFill>
                <a:cs typeface="Source Sans Pro Light"/>
              </a:rPr>
              <a:t>Palo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Alto,</a:t>
            </a:r>
            <a:r>
              <a:rPr sz="1600" b="0" spc="12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CA:</a:t>
            </a:r>
            <a:endParaRPr sz="1600" dirty="0">
              <a:cs typeface="Source Sans Pro Light"/>
            </a:endParaRPr>
          </a:p>
          <a:p>
            <a:pPr marL="12065" marR="5080" algn="ctr">
              <a:lnSpc>
                <a:spcPct val="100000"/>
              </a:lnSpc>
            </a:pP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CK-12 Foundation. </a:t>
            </a:r>
            <a:r>
              <a:rPr sz="1600" b="0" spc="-15" dirty="0">
                <a:solidFill>
                  <a:srgbClr val="231F20"/>
                </a:solidFill>
                <a:cs typeface="Source Sans Pro Light"/>
              </a:rPr>
              <a:t>Except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as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otherwise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noted, all cK-12 content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(including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cK-12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curriculum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material)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is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made available  to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users in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accordance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with the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Creative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Commons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Attribution-Non-Commercial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3.0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Unported (CC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BY-NV</a:t>
            </a:r>
            <a:r>
              <a:rPr sz="1600" b="0" spc="7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3.0)</a:t>
            </a:r>
            <a:endParaRPr sz="1600" dirty="0">
              <a:cs typeface="Source Sans Pro Light"/>
            </a:endParaRPr>
          </a:p>
          <a:p>
            <a:pPr algn="ctr">
              <a:lnSpc>
                <a:spcPct val="100000"/>
              </a:lnSpc>
            </a:pP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License (</a:t>
            </a:r>
            <a:r>
              <a:rPr sz="1600" b="0" u="sng" spc="-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cs typeface="Source Sans Pro Light"/>
                <a:hlinkClick r:id="rId4"/>
              </a:rPr>
              <a:t>http://creativecommons.org/licenses/by-nc/3.0/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).</a:t>
            </a:r>
            <a:r>
              <a:rPr sz="1600" b="0" spc="1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u="sng" spc="-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cs typeface="Source Sans Pro Light"/>
                <a:hlinkClick r:id="rId5"/>
              </a:rPr>
              <a:t>http://www.ck12.org/saythanks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.</a:t>
            </a:r>
            <a:endParaRPr sz="1600" dirty="0">
              <a:cs typeface="Source Sans Pro Light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E8C0962-550F-4FF3-80BC-1E324B1186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016" y="8601670"/>
            <a:ext cx="1754378" cy="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69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EB4FCE-A94B-42A0-A443-3E823242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06" y="-15767"/>
            <a:ext cx="19038519" cy="107091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90DCDC-37E0-40A9-B64A-24D5EA6D3C08}"/>
              </a:ext>
            </a:extLst>
          </p:cNvPr>
          <p:cNvSpPr/>
          <p:nvPr/>
        </p:nvSpPr>
        <p:spPr>
          <a:xfrm>
            <a:off x="668492" y="4748530"/>
            <a:ext cx="17673328" cy="196977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Calibri"/>
                <a:cs typeface="Calibri"/>
              </a:rPr>
              <a:t>Thanks for using Lifeliqe's lesson plan!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alibri"/>
                <a:cs typeface="Calibri"/>
              </a:rPr>
              <a:t>Excite your students in learning science with 1,000+ more 3D models and lesson plans at </a:t>
            </a:r>
            <a:r>
              <a:rPr lang="en-US" sz="2800" b="1" dirty="0">
                <a:solidFill>
                  <a:schemeClr val="bg1"/>
                </a:solidFill>
                <a:latin typeface="Calibri"/>
                <a:cs typeface="Calibri"/>
                <a:hlinkClick r:id="rId3" invalidUrl="http://"/>
              </a:rPr>
              <a:t>online.lifeliqe.com</a:t>
            </a:r>
            <a:br>
              <a:rPr lang="en-US" sz="2800" b="1" dirty="0">
                <a:solidFill>
                  <a:schemeClr val="bg1"/>
                </a:solidFill>
                <a:latin typeface="Calibri"/>
                <a:cs typeface="Calibri"/>
                <a:hlinkClick r:id="rId4" invalidUrl="http://"/>
              </a:rPr>
            </a:br>
            <a:endParaRPr lang="cs-CZ" sz="2800" dirty="0">
              <a:solidFill>
                <a:schemeClr val="bg1"/>
              </a:solidFill>
              <a:latin typeface="Source Sans Pro" panose="020B05030304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637603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gnetic Fields - by Lifeliqe autor Michael Carter.pptx" id="{1CD8B0ED-503E-4F9D-BE1F-EA91A594AAD6}" vid="{DDA4976A-1FAE-4427-8059-0A415774D0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Magnetism Magnetic Fields</Template>
  <TotalTime>374</TotalTime>
  <Words>654</Words>
  <Application>Microsoft Office PowerPoint</Application>
  <PresentationFormat>Custom</PresentationFormat>
  <Paragraphs>71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Source Sans Pro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Zamzam　Multazam</dc:creator>
  <cp:lastModifiedBy>Zamzam　Multazam</cp:lastModifiedBy>
  <cp:revision>1</cp:revision>
  <dcterms:created xsi:type="dcterms:W3CDTF">2021-09-11T07:52:50Z</dcterms:created>
  <dcterms:modified xsi:type="dcterms:W3CDTF">2021-09-11T14:07:08Z</dcterms:modified>
</cp:coreProperties>
</file>